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8" r:id="rId2"/>
    <p:sldId id="259" r:id="rId3"/>
    <p:sldId id="260" r:id="rId4"/>
    <p:sldId id="261" r:id="rId5"/>
    <p:sldId id="262" r:id="rId6"/>
    <p:sldId id="263" r:id="rId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AFD9"/>
    <a:srgbClr val="ABC700"/>
    <a:srgbClr val="ECDFCA"/>
    <a:srgbClr val="EADE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714"/>
  </p:normalViewPr>
  <p:slideViewPr>
    <p:cSldViewPr snapToGrid="0" snapToObjects="1">
      <p:cViewPr varScale="1">
        <p:scale>
          <a:sx n="89" d="100"/>
          <a:sy n="89" d="100"/>
        </p:scale>
        <p:origin x="2920"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C8525D-A606-0B4B-99DB-1AD9CC948B0F}" type="datetimeFigureOut">
              <a:rPr lang="en-US" smtClean="0"/>
              <a:t>11/14/18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2466603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8525D-A606-0B4B-99DB-1AD9CC948B0F}" type="datetimeFigureOut">
              <a:rPr lang="en-US" smtClean="0"/>
              <a:t>11/14/18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660160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8525D-A606-0B4B-99DB-1AD9CC948B0F}" type="datetimeFigureOut">
              <a:rPr lang="en-US" smtClean="0"/>
              <a:t>11/14/18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144601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8525D-A606-0B4B-99DB-1AD9CC948B0F}" type="datetimeFigureOut">
              <a:rPr lang="en-US" smtClean="0"/>
              <a:t>11/14/18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3097686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C8525D-A606-0B4B-99DB-1AD9CC948B0F}" type="datetimeFigureOut">
              <a:rPr lang="en-US" smtClean="0"/>
              <a:t>11/14/18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171471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C8525D-A606-0B4B-99DB-1AD9CC948B0F}" type="datetimeFigureOut">
              <a:rPr lang="en-US" smtClean="0"/>
              <a:t>11/14/18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296750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8525D-A606-0B4B-99DB-1AD9CC948B0F}" type="datetimeFigureOut">
              <a:rPr lang="en-US" smtClean="0"/>
              <a:t>11/14/18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276421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C8525D-A606-0B4B-99DB-1AD9CC948B0F}" type="datetimeFigureOut">
              <a:rPr lang="en-US" smtClean="0"/>
              <a:t>11/14/18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1223680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8525D-A606-0B4B-99DB-1AD9CC948B0F}" type="datetimeFigureOut">
              <a:rPr lang="en-US" smtClean="0"/>
              <a:t>11/14/18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109094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6C8525D-A606-0B4B-99DB-1AD9CC948B0F}" type="datetimeFigureOut">
              <a:rPr lang="en-US" smtClean="0"/>
              <a:t>11/14/18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277140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6C8525D-A606-0B4B-99DB-1AD9CC948B0F}" type="datetimeFigureOut">
              <a:rPr lang="en-US" smtClean="0"/>
              <a:t>11/14/18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EB9CA-46F2-4142-923E-25DE3D71E99F}" type="slidenum">
              <a:rPr lang="en-US" smtClean="0"/>
              <a:t>‹#›</a:t>
            </a:fld>
            <a:endParaRPr lang="en-US"/>
          </a:p>
        </p:txBody>
      </p:sp>
    </p:spTree>
    <p:extLst>
      <p:ext uri="{BB962C8B-B14F-4D97-AF65-F5344CB8AC3E}">
        <p14:creationId xmlns:p14="http://schemas.microsoft.com/office/powerpoint/2010/main" val="3072387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6C8525D-A606-0B4B-99DB-1AD9CC948B0F}" type="datetimeFigureOut">
              <a:rPr lang="en-US" smtClean="0"/>
              <a:t>11/14/18</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4DEB9CA-46F2-4142-923E-25DE3D71E99F}" type="slidenum">
              <a:rPr lang="en-US" smtClean="0"/>
              <a:t>‹#›</a:t>
            </a:fld>
            <a:endParaRPr lang="en-US"/>
          </a:p>
        </p:txBody>
      </p:sp>
    </p:spTree>
    <p:extLst>
      <p:ext uri="{BB962C8B-B14F-4D97-AF65-F5344CB8AC3E}">
        <p14:creationId xmlns:p14="http://schemas.microsoft.com/office/powerpoint/2010/main" val="1015917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3302251314"/>
              </p:ext>
            </p:extLst>
          </p:nvPr>
        </p:nvGraphicFramePr>
        <p:xfrm>
          <a:off x="485774" y="1783444"/>
          <a:ext cx="5686426" cy="48567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Who governs the Town of Avon?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 of Avon is governed by an elected Town Council consisting of five members.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3 members must reside within a certain area (ward) of Town but are elected by the voters of the entire Town. 2 members may live anywhere (at large) within the Town and are elected by the voters of the entire Town.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3 “ward” members are elected in the same year as the United States mid-term election. The 2 “at large” members are elected in the year following the United States mid-term election. All members serve four year terms and there are no term limits.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Clerk-Treasurer is elected by the voters of the Town in the year following the United States midterm election and serves a four year term with no term limit. The Clerk-Treasurer is responsible for managing the finances of the Town and keeping the Town's records.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 Judge is elected by the voters of the Town in the year following the United States mid-term election. The Town Judge serves a four year term with no term limits. The Town Judge rules on traffic violations, as well violations of the Town Ordinances.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 Council appoints a Town Manager to professionally manage the day to day operations and the Council President appoints the Police Chief.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7" name="Table 6">
            <a:extLst>
              <a:ext uri="{FF2B5EF4-FFF2-40B4-BE49-F238E27FC236}">
                <a16:creationId xmlns:a16="http://schemas.microsoft.com/office/drawing/2014/main" id="{9FC33E17-DBD9-3849-B4E3-A1851ABA75FC}"/>
              </a:ext>
            </a:extLst>
          </p:cNvPr>
          <p:cNvGraphicFramePr>
            <a:graphicFrameLocks noGrp="1"/>
          </p:cNvGraphicFramePr>
          <p:nvPr>
            <p:extLst>
              <p:ext uri="{D42A27DB-BD31-4B8C-83A1-F6EECF244321}">
                <p14:modId xmlns:p14="http://schemas.microsoft.com/office/powerpoint/2010/main" val="4190844194"/>
              </p:ext>
            </p:extLst>
          </p:nvPr>
        </p:nvGraphicFramePr>
        <p:xfrm>
          <a:off x="485774" y="6715601"/>
          <a:ext cx="5686426" cy="17478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What services are provided by the Town of Avon?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The Town of Avon provides police protection, economic development, beautification, road maintenance, capital improvements for parks, roads, trails and sidewalks; parks programming, parks including Town Hall Park, WWII Memorial Park, Gable Park, forest along Reagan Parkway, park in Winton Meadows, new park at northeast corner of Dan Jones and 100 South; building permits and inspections, rezoning review and approval, new development review and approval, code enforcement, town court and storm water maintenance.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8" name="Rectangle 7">
            <a:extLst>
              <a:ext uri="{FF2B5EF4-FFF2-40B4-BE49-F238E27FC236}">
                <a16:creationId xmlns:a16="http://schemas.microsoft.com/office/drawing/2014/main" id="{D0E038C5-52C6-FD4B-BDAE-56EE3EDDD836}"/>
              </a:ext>
            </a:extLst>
          </p:cNvPr>
          <p:cNvSpPr/>
          <p:nvPr/>
        </p:nvSpPr>
        <p:spPr>
          <a:xfrm>
            <a:off x="5583238" y="8928556"/>
            <a:ext cx="1606550" cy="215444"/>
          </a:xfrm>
          <a:prstGeom prst="rect">
            <a:avLst/>
          </a:prstGeom>
        </p:spPr>
        <p:txBody>
          <a:bodyPr wrap="square">
            <a:spAutoFit/>
          </a:bodyPr>
          <a:lstStyle/>
          <a:p>
            <a:r>
              <a:rPr lang="en-US" sz="800" dirty="0"/>
              <a:t>Updated on 11-14-18</a:t>
            </a:r>
            <a:endParaRPr lang="en-US" sz="800" dirty="0">
              <a:latin typeface="+mj-lt"/>
            </a:endParaRPr>
          </a:p>
        </p:txBody>
      </p:sp>
    </p:spTree>
    <p:extLst>
      <p:ext uri="{BB962C8B-B14F-4D97-AF65-F5344CB8AC3E}">
        <p14:creationId xmlns:p14="http://schemas.microsoft.com/office/powerpoint/2010/main" val="1010827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1301061979"/>
              </p:ext>
            </p:extLst>
          </p:nvPr>
        </p:nvGraphicFramePr>
        <p:xfrm>
          <a:off x="485774" y="1783444"/>
          <a:ext cx="5686426" cy="375951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What is the role of the Avon Advisory Plan Commission</a:t>
                      </a:r>
                      <a:r>
                        <a:rPr lang="en-US"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The Plan Commission consists of 7 appointed members.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4 members must reside in Town and are appointed by the Council President: 2 in one year and 2 in another year. These members serve four year terms. Not more than 2 of these appointments may be of the same political party.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3 members are appointed by the Town Council. They must be elected or appointed officials in Town government or they can be employees of the Town. The term for each member is co-extensive with their term in Town government.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The Plan Commission issues advisory recommendations to the Town Council for rezoning cases. They review plans for property already zoned for development. The Plan Commission can initiate amendments to the Zoning and Subdivision Control Ordinances and the Thoroughfare Plan. They can also consider a request for a waiver from the standards of the Subdivision Control Ordinance. </a:t>
                      </a:r>
                    </a:p>
                    <a:p>
                      <a:pPr marL="0" marR="0" indent="0" algn="l" defTabSz="6858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Property not within the Town boundaries are under the jurisdiction of the Hendricks County government.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7" name="Table 6">
            <a:extLst>
              <a:ext uri="{FF2B5EF4-FFF2-40B4-BE49-F238E27FC236}">
                <a16:creationId xmlns:a16="http://schemas.microsoft.com/office/drawing/2014/main" id="{9FC33E17-DBD9-3849-B4E3-A1851ABA75FC}"/>
              </a:ext>
            </a:extLst>
          </p:cNvPr>
          <p:cNvGraphicFramePr>
            <a:graphicFrameLocks noGrp="1"/>
          </p:cNvGraphicFramePr>
          <p:nvPr>
            <p:extLst>
              <p:ext uri="{D42A27DB-BD31-4B8C-83A1-F6EECF244321}">
                <p14:modId xmlns:p14="http://schemas.microsoft.com/office/powerpoint/2010/main" val="2770237475"/>
              </p:ext>
            </p:extLst>
          </p:nvPr>
        </p:nvGraphicFramePr>
        <p:xfrm>
          <a:off x="485774" y="5644038"/>
          <a:ext cx="5686426" cy="8334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Are town boundaries determined by the zip code?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No. The zip codes are established by the US Postal Service and are not related to the boundaries of a Town.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8" name="Table 7">
            <a:extLst>
              <a:ext uri="{FF2B5EF4-FFF2-40B4-BE49-F238E27FC236}">
                <a16:creationId xmlns:a16="http://schemas.microsoft.com/office/drawing/2014/main" id="{7CF94AE7-63A9-3347-9C91-9C9552DC183F}"/>
              </a:ext>
            </a:extLst>
          </p:cNvPr>
          <p:cNvGraphicFramePr>
            <a:graphicFrameLocks noGrp="1"/>
          </p:cNvGraphicFramePr>
          <p:nvPr>
            <p:extLst>
              <p:ext uri="{D42A27DB-BD31-4B8C-83A1-F6EECF244321}">
                <p14:modId xmlns:p14="http://schemas.microsoft.com/office/powerpoint/2010/main" val="2062322484"/>
              </p:ext>
            </p:extLst>
          </p:nvPr>
        </p:nvGraphicFramePr>
        <p:xfrm>
          <a:off x="495296" y="6582266"/>
          <a:ext cx="5686426" cy="8334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How can I find out if I live in the Town of Avon?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You can go to </a:t>
                      </a:r>
                      <a:r>
                        <a:rPr lang="en-US" sz="1200" dirty="0" err="1"/>
                        <a:t>avongov.org</a:t>
                      </a:r>
                      <a:r>
                        <a:rPr lang="en-US" sz="1200" dirty="0"/>
                        <a:t> and select “community maps”. Then you can search for your property and the report will show your tax district.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9" name="Table 8">
            <a:extLst>
              <a:ext uri="{FF2B5EF4-FFF2-40B4-BE49-F238E27FC236}">
                <a16:creationId xmlns:a16="http://schemas.microsoft.com/office/drawing/2014/main" id="{04D42FBA-4295-D14A-BEE5-58FADF086BA2}"/>
              </a:ext>
            </a:extLst>
          </p:cNvPr>
          <p:cNvGraphicFramePr>
            <a:graphicFrameLocks noGrp="1"/>
          </p:cNvGraphicFramePr>
          <p:nvPr>
            <p:extLst>
              <p:ext uri="{D42A27DB-BD31-4B8C-83A1-F6EECF244321}">
                <p14:modId xmlns:p14="http://schemas.microsoft.com/office/powerpoint/2010/main" val="893863016"/>
              </p:ext>
            </p:extLst>
          </p:nvPr>
        </p:nvGraphicFramePr>
        <p:xfrm>
          <a:off x="490531" y="7520485"/>
          <a:ext cx="5686426" cy="101631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Is Washington Township a government or just an area?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Both. There is a government for Washington Township with certain responsibilities and there is an area with boundaries known as Washington Township.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10" name="Rectangle 9">
            <a:extLst>
              <a:ext uri="{FF2B5EF4-FFF2-40B4-BE49-F238E27FC236}">
                <a16:creationId xmlns:a16="http://schemas.microsoft.com/office/drawing/2014/main" id="{04E4DB2F-AED2-9F42-9523-52EEB2E81439}"/>
              </a:ext>
            </a:extLst>
          </p:cNvPr>
          <p:cNvSpPr/>
          <p:nvPr/>
        </p:nvSpPr>
        <p:spPr>
          <a:xfrm>
            <a:off x="5583238" y="8928556"/>
            <a:ext cx="1606550" cy="215444"/>
          </a:xfrm>
          <a:prstGeom prst="rect">
            <a:avLst/>
          </a:prstGeom>
        </p:spPr>
        <p:txBody>
          <a:bodyPr wrap="square">
            <a:spAutoFit/>
          </a:bodyPr>
          <a:lstStyle/>
          <a:p>
            <a:r>
              <a:rPr lang="en-US" sz="800" dirty="0"/>
              <a:t>Updated on 11-14-18</a:t>
            </a:r>
            <a:endParaRPr lang="en-US" sz="800" dirty="0">
              <a:latin typeface="+mj-lt"/>
            </a:endParaRPr>
          </a:p>
        </p:txBody>
      </p:sp>
    </p:spTree>
    <p:extLst>
      <p:ext uri="{BB962C8B-B14F-4D97-AF65-F5344CB8AC3E}">
        <p14:creationId xmlns:p14="http://schemas.microsoft.com/office/powerpoint/2010/main" val="312661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1729537561"/>
              </p:ext>
            </p:extLst>
          </p:nvPr>
        </p:nvGraphicFramePr>
        <p:xfrm>
          <a:off x="485774" y="1783444"/>
          <a:ext cx="5686426" cy="21135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What is the property tax circuit breaker?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The State Constitution says that homestead properties cannot pay more than 1% of their gross assessed value in property taxes. When a homestead property reaches a property tax payment of 1% of their gross assessed value, then a “circuit breaker” occurs to stop the homestead property from paying any more property taxes. For Town of Avon residents, the 2018 circuit breaker occurred for homestead properties with a gross assessed value of $92,500 or greater. For residents of the unincorporated area of Washington Township, the 2018 circuit breaker occurred for homestead properties with a gross assessed value of $116,600 or greater.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7" name="Table 6">
            <a:extLst>
              <a:ext uri="{FF2B5EF4-FFF2-40B4-BE49-F238E27FC236}">
                <a16:creationId xmlns:a16="http://schemas.microsoft.com/office/drawing/2014/main" id="{9FC33E17-DBD9-3849-B4E3-A1851ABA75FC}"/>
              </a:ext>
            </a:extLst>
          </p:cNvPr>
          <p:cNvGraphicFramePr>
            <a:graphicFrameLocks noGrp="1"/>
          </p:cNvGraphicFramePr>
          <p:nvPr>
            <p:extLst>
              <p:ext uri="{D42A27DB-BD31-4B8C-83A1-F6EECF244321}">
                <p14:modId xmlns:p14="http://schemas.microsoft.com/office/powerpoint/2010/main" val="1997357436"/>
              </p:ext>
            </p:extLst>
          </p:nvPr>
        </p:nvGraphicFramePr>
        <p:xfrm>
          <a:off x="485774" y="4000962"/>
          <a:ext cx="5686426" cy="284511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How does the County Road addressing system work?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If the direction after the road number is east or west then the number of the County Road indicates the distance from the Courthouse Square and the direction before the county road number indicates the direction from old US 36 (Main Street). The direction after the county road number indicates the direction from the Courthouse Square. For instance, North County Road 625 East means that the road is north of US 36 and is 6.25 miles east of the Courthouse Square. If the direction after the road number is north or south then the number of the County Road indicates the distance from old US 36 (Main Street) and the direction before the county road number indicates the direction from the Courthouse Square. The direction after the county road number indicates the direction from old US 36 (Main Street). For instance, East County Road 100 North means that the road is east of the Courthouse Square and 1 mile north of old US 36 (Main Street).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9" name="Table 8">
            <a:extLst>
              <a:ext uri="{FF2B5EF4-FFF2-40B4-BE49-F238E27FC236}">
                <a16:creationId xmlns:a16="http://schemas.microsoft.com/office/drawing/2014/main" id="{04D42FBA-4295-D14A-BEE5-58FADF086BA2}"/>
              </a:ext>
            </a:extLst>
          </p:cNvPr>
          <p:cNvGraphicFramePr>
            <a:graphicFrameLocks noGrp="1"/>
          </p:cNvGraphicFramePr>
          <p:nvPr>
            <p:extLst>
              <p:ext uri="{D42A27DB-BD31-4B8C-83A1-F6EECF244321}">
                <p14:modId xmlns:p14="http://schemas.microsoft.com/office/powerpoint/2010/main" val="1522212739"/>
              </p:ext>
            </p:extLst>
          </p:nvPr>
        </p:nvGraphicFramePr>
        <p:xfrm>
          <a:off x="490531" y="6948979"/>
          <a:ext cx="5686426" cy="752476"/>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Who maintains US 36 also known as Rockville Road?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US 36 is a state highway and is owned and maintained by the State of Indiana.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10" name="Rectangle 9">
            <a:extLst>
              <a:ext uri="{FF2B5EF4-FFF2-40B4-BE49-F238E27FC236}">
                <a16:creationId xmlns:a16="http://schemas.microsoft.com/office/drawing/2014/main" id="{04E4DB2F-AED2-9F42-9523-52EEB2E81439}"/>
              </a:ext>
            </a:extLst>
          </p:cNvPr>
          <p:cNvSpPr/>
          <p:nvPr/>
        </p:nvSpPr>
        <p:spPr>
          <a:xfrm>
            <a:off x="5583238" y="8928556"/>
            <a:ext cx="1606550" cy="215444"/>
          </a:xfrm>
          <a:prstGeom prst="rect">
            <a:avLst/>
          </a:prstGeom>
        </p:spPr>
        <p:txBody>
          <a:bodyPr wrap="square">
            <a:spAutoFit/>
          </a:bodyPr>
          <a:lstStyle/>
          <a:p>
            <a:r>
              <a:rPr lang="en-US" sz="800" dirty="0"/>
              <a:t>Updated on 11-14-18</a:t>
            </a:r>
            <a:endParaRPr lang="en-US" sz="800" dirty="0">
              <a:latin typeface="+mj-lt"/>
            </a:endParaRPr>
          </a:p>
        </p:txBody>
      </p:sp>
      <p:graphicFrame>
        <p:nvGraphicFramePr>
          <p:cNvPr id="11" name="Table 10">
            <a:extLst>
              <a:ext uri="{FF2B5EF4-FFF2-40B4-BE49-F238E27FC236}">
                <a16:creationId xmlns:a16="http://schemas.microsoft.com/office/drawing/2014/main" id="{44CAEDBB-2BBB-0646-81A5-64A97989B410}"/>
              </a:ext>
            </a:extLst>
          </p:cNvPr>
          <p:cNvGraphicFramePr>
            <a:graphicFrameLocks noGrp="1"/>
          </p:cNvGraphicFramePr>
          <p:nvPr>
            <p:extLst>
              <p:ext uri="{D42A27DB-BD31-4B8C-83A1-F6EECF244321}">
                <p14:modId xmlns:p14="http://schemas.microsoft.com/office/powerpoint/2010/main" val="1715945713"/>
              </p:ext>
            </p:extLst>
          </p:nvPr>
        </p:nvGraphicFramePr>
        <p:xfrm>
          <a:off x="485769" y="7844334"/>
          <a:ext cx="5686426" cy="752476"/>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Can the Town of Avon force me to connect to water or sewer?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No. The Town does not provide water or sewer services.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Tree>
    <p:extLst>
      <p:ext uri="{BB962C8B-B14F-4D97-AF65-F5344CB8AC3E}">
        <p14:creationId xmlns:p14="http://schemas.microsoft.com/office/powerpoint/2010/main" val="4236544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2374270454"/>
              </p:ext>
            </p:extLst>
          </p:nvPr>
        </p:nvGraphicFramePr>
        <p:xfrm>
          <a:off x="485774" y="1783444"/>
          <a:ext cx="5686426" cy="11991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Who provides sewer services?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 of Avon does not provide sewer services. Sewer providers have agreements to provide service to certain areas in Washington Township. The sewer providers are West Central Conservancy District, Hendricks County Regional Sewer District and the Towns of Plainfield, Brownsburg and Danville.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7" name="Table 6">
            <a:extLst>
              <a:ext uri="{FF2B5EF4-FFF2-40B4-BE49-F238E27FC236}">
                <a16:creationId xmlns:a16="http://schemas.microsoft.com/office/drawing/2014/main" id="{9FC33E17-DBD9-3849-B4E3-A1851ABA75FC}"/>
              </a:ext>
            </a:extLst>
          </p:cNvPr>
          <p:cNvGraphicFramePr>
            <a:graphicFrameLocks noGrp="1"/>
          </p:cNvGraphicFramePr>
          <p:nvPr>
            <p:extLst>
              <p:ext uri="{D42A27DB-BD31-4B8C-83A1-F6EECF244321}">
                <p14:modId xmlns:p14="http://schemas.microsoft.com/office/powerpoint/2010/main" val="290977757"/>
              </p:ext>
            </p:extLst>
          </p:nvPr>
        </p:nvGraphicFramePr>
        <p:xfrm>
          <a:off x="485774" y="3100842"/>
          <a:ext cx="5686426" cy="11991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Who provides water services?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 of Avon does not provide water services. Water providers have agreements to provide service to certain areas in Washington Township. The water providers are Citizens Water and the Towns of Plainfield, Brownsburg and Danville.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9" name="Table 8">
            <a:extLst>
              <a:ext uri="{FF2B5EF4-FFF2-40B4-BE49-F238E27FC236}">
                <a16:creationId xmlns:a16="http://schemas.microsoft.com/office/drawing/2014/main" id="{04D42FBA-4295-D14A-BEE5-58FADF086BA2}"/>
              </a:ext>
            </a:extLst>
          </p:cNvPr>
          <p:cNvGraphicFramePr>
            <a:graphicFrameLocks noGrp="1"/>
          </p:cNvGraphicFramePr>
          <p:nvPr>
            <p:extLst>
              <p:ext uri="{D42A27DB-BD31-4B8C-83A1-F6EECF244321}">
                <p14:modId xmlns:p14="http://schemas.microsoft.com/office/powerpoint/2010/main" val="4129356659"/>
              </p:ext>
            </p:extLst>
          </p:nvPr>
        </p:nvGraphicFramePr>
        <p:xfrm>
          <a:off x="490531" y="4420075"/>
          <a:ext cx="5686426" cy="138207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Who governs the Avon-Washington Township Library?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Library is governed by a 7 member appointed Board. 2 members are appointed by the Hendricks County Commissioners, 2 members are appointed by the Hendricks County Council and 3 members are appointed by the Avon School Board. The Board appoints a Library Director to professionally manage the day to day operations.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10" name="Rectangle 9">
            <a:extLst>
              <a:ext uri="{FF2B5EF4-FFF2-40B4-BE49-F238E27FC236}">
                <a16:creationId xmlns:a16="http://schemas.microsoft.com/office/drawing/2014/main" id="{04E4DB2F-AED2-9F42-9523-52EEB2E81439}"/>
              </a:ext>
            </a:extLst>
          </p:cNvPr>
          <p:cNvSpPr/>
          <p:nvPr/>
        </p:nvSpPr>
        <p:spPr>
          <a:xfrm>
            <a:off x="5583238" y="8928556"/>
            <a:ext cx="1606550" cy="215444"/>
          </a:xfrm>
          <a:prstGeom prst="rect">
            <a:avLst/>
          </a:prstGeom>
        </p:spPr>
        <p:txBody>
          <a:bodyPr wrap="square">
            <a:spAutoFit/>
          </a:bodyPr>
          <a:lstStyle/>
          <a:p>
            <a:r>
              <a:rPr lang="en-US" sz="800" dirty="0"/>
              <a:t>Updated on 11-14-18</a:t>
            </a:r>
            <a:endParaRPr lang="en-US" sz="800" dirty="0">
              <a:latin typeface="+mj-lt"/>
            </a:endParaRPr>
          </a:p>
        </p:txBody>
      </p:sp>
      <p:graphicFrame>
        <p:nvGraphicFramePr>
          <p:cNvPr id="11" name="Table 10">
            <a:extLst>
              <a:ext uri="{FF2B5EF4-FFF2-40B4-BE49-F238E27FC236}">
                <a16:creationId xmlns:a16="http://schemas.microsoft.com/office/drawing/2014/main" id="{44CAEDBB-2BBB-0646-81A5-64A97989B410}"/>
              </a:ext>
            </a:extLst>
          </p:cNvPr>
          <p:cNvGraphicFramePr>
            <a:graphicFrameLocks noGrp="1"/>
          </p:cNvGraphicFramePr>
          <p:nvPr>
            <p:extLst>
              <p:ext uri="{D42A27DB-BD31-4B8C-83A1-F6EECF244321}">
                <p14:modId xmlns:p14="http://schemas.microsoft.com/office/powerpoint/2010/main" val="1628346317"/>
              </p:ext>
            </p:extLst>
          </p:nvPr>
        </p:nvGraphicFramePr>
        <p:xfrm>
          <a:off x="485769" y="5929794"/>
          <a:ext cx="5686426" cy="8334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What are the boundaries for the Avon-Washington Township Library?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boundaries for the Library are same as the boundaries for Washington Township.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12" name="Table 11">
            <a:extLst>
              <a:ext uri="{FF2B5EF4-FFF2-40B4-BE49-F238E27FC236}">
                <a16:creationId xmlns:a16="http://schemas.microsoft.com/office/drawing/2014/main" id="{63412901-08D1-3E47-985A-2F7E2FBCB9CE}"/>
              </a:ext>
            </a:extLst>
          </p:cNvPr>
          <p:cNvGraphicFramePr>
            <a:graphicFrameLocks noGrp="1"/>
          </p:cNvGraphicFramePr>
          <p:nvPr>
            <p:extLst>
              <p:ext uri="{D42A27DB-BD31-4B8C-83A1-F6EECF244321}">
                <p14:modId xmlns:p14="http://schemas.microsoft.com/office/powerpoint/2010/main" val="1494756909"/>
              </p:ext>
            </p:extLst>
          </p:nvPr>
        </p:nvGraphicFramePr>
        <p:xfrm>
          <a:off x="481006" y="6896592"/>
          <a:ext cx="5686426" cy="156495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Who governs the Avon Schools?</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200" dirty="0"/>
                        <a:t>The Avon Community School Corporation is governed by an elected Board consisting of 5 members. 3 members are elected the same year as the Presidential election and 2 member are elected the same year as the United States mid-term election. They serve four year terms and there are no term limits. The Board appoints a School Superintendent to professionally manage operations. </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Tree>
    <p:extLst>
      <p:ext uri="{BB962C8B-B14F-4D97-AF65-F5344CB8AC3E}">
        <p14:creationId xmlns:p14="http://schemas.microsoft.com/office/powerpoint/2010/main" val="648932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3754342529"/>
              </p:ext>
            </p:extLst>
          </p:nvPr>
        </p:nvGraphicFramePr>
        <p:xfrm>
          <a:off x="485774" y="1783444"/>
          <a:ext cx="5686426" cy="30279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Where do my property taxes 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If you live inside the Town of Avon, here is the breakdown for every dollar that you pay in property taxes based on the 2018 tax rates: 58 cents goes to Avon Schools, 14 cents goes to Washington Township, 14 cents goes to the Town of Avon, 11 cents goes to Hendricks County and 2 cents goes to Avon- Washington Township Library.</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If you live in the unincorporated area of Washington Township, here is the breakdown for every dollar that you pay in property taxes based on the 2018 tax rates: 68 cents goes to Avon Schools, 17 cents goes to Washington Township, 13 cents goes to Hendricks County and 2 cents goes to Avon-Washington Township Library.</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actual amount paid may vary based on the property tax circuit breaker. The estimates listed above do not account for the school referendum property tax.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10" name="Rectangle 9">
            <a:extLst>
              <a:ext uri="{FF2B5EF4-FFF2-40B4-BE49-F238E27FC236}">
                <a16:creationId xmlns:a16="http://schemas.microsoft.com/office/drawing/2014/main" id="{04E4DB2F-AED2-9F42-9523-52EEB2E81439}"/>
              </a:ext>
            </a:extLst>
          </p:cNvPr>
          <p:cNvSpPr/>
          <p:nvPr/>
        </p:nvSpPr>
        <p:spPr>
          <a:xfrm>
            <a:off x="5583238" y="8928556"/>
            <a:ext cx="1606550" cy="215444"/>
          </a:xfrm>
          <a:prstGeom prst="rect">
            <a:avLst/>
          </a:prstGeom>
        </p:spPr>
        <p:txBody>
          <a:bodyPr wrap="square">
            <a:spAutoFit/>
          </a:bodyPr>
          <a:lstStyle/>
          <a:p>
            <a:r>
              <a:rPr lang="en-US" sz="800" dirty="0"/>
              <a:t>Updated on 11-14-18</a:t>
            </a:r>
            <a:endParaRPr lang="en-US" sz="800" dirty="0">
              <a:latin typeface="+mj-lt"/>
            </a:endParaRPr>
          </a:p>
        </p:txBody>
      </p:sp>
      <p:graphicFrame>
        <p:nvGraphicFramePr>
          <p:cNvPr id="11" name="Table 10">
            <a:extLst>
              <a:ext uri="{FF2B5EF4-FFF2-40B4-BE49-F238E27FC236}">
                <a16:creationId xmlns:a16="http://schemas.microsoft.com/office/drawing/2014/main" id="{44CAEDBB-2BBB-0646-81A5-64A97989B410}"/>
              </a:ext>
            </a:extLst>
          </p:cNvPr>
          <p:cNvGraphicFramePr>
            <a:graphicFrameLocks noGrp="1"/>
          </p:cNvGraphicFramePr>
          <p:nvPr>
            <p:extLst>
              <p:ext uri="{D42A27DB-BD31-4B8C-83A1-F6EECF244321}">
                <p14:modId xmlns:p14="http://schemas.microsoft.com/office/powerpoint/2010/main" val="3769889904"/>
              </p:ext>
            </p:extLst>
          </p:nvPr>
        </p:nvGraphicFramePr>
        <p:xfrm>
          <a:off x="485769" y="4929655"/>
          <a:ext cx="5686426" cy="17478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t>Who governs Washington Township?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government for Washington Township consists of an elected Township Trustee and an elected Advisory Board consisting of 3 members. They are elected the same year as the United States mid-term election and serve four year terms. There are no term limits.</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Township Trustee appoints the Department Heads for the Township including the Fire Chief, Township Administrator and Parks Director.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12" name="Table 11">
            <a:extLst>
              <a:ext uri="{FF2B5EF4-FFF2-40B4-BE49-F238E27FC236}">
                <a16:creationId xmlns:a16="http://schemas.microsoft.com/office/drawing/2014/main" id="{63412901-08D1-3E47-985A-2F7E2FBCB9CE}"/>
              </a:ext>
            </a:extLst>
          </p:cNvPr>
          <p:cNvGraphicFramePr>
            <a:graphicFrameLocks noGrp="1"/>
          </p:cNvGraphicFramePr>
          <p:nvPr>
            <p:extLst>
              <p:ext uri="{D42A27DB-BD31-4B8C-83A1-F6EECF244321}">
                <p14:modId xmlns:p14="http://schemas.microsoft.com/office/powerpoint/2010/main" val="1999811701"/>
              </p:ext>
            </p:extLst>
          </p:nvPr>
        </p:nvGraphicFramePr>
        <p:xfrm>
          <a:off x="481006" y="6825149"/>
          <a:ext cx="5686426" cy="17478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t>What services are provided by Washington Township government?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t>Washington Township provides full time fire protection to the Town of Avon and the unincorporated area of the Township. The Township owns and operates Washington Township Park and </a:t>
                      </a:r>
                      <a:r>
                        <a:rPr lang="en-US" sz="1200" dirty="0" err="1"/>
                        <a:t>Pecar</a:t>
                      </a:r>
                      <a:r>
                        <a:rPr lang="en-US" sz="1200" dirty="0"/>
                        <a:t> Park. The Township provides township assistance to individuals that are having financial difficulties and the Township Trustee is responsible for enforcement of tall grass and weeds violations in the unincorporated area of the Township. The Township also maintains abandoned cemeteries.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Tree>
    <p:extLst>
      <p:ext uri="{BB962C8B-B14F-4D97-AF65-F5344CB8AC3E}">
        <p14:creationId xmlns:p14="http://schemas.microsoft.com/office/powerpoint/2010/main" val="1809991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5C3835-FCE9-0B4D-86B1-ECCD34E31C57}"/>
              </a:ext>
            </a:extLst>
          </p:cNvPr>
          <p:cNvPicPr>
            <a:picLocks noChangeAspect="1"/>
          </p:cNvPicPr>
          <p:nvPr/>
        </p:nvPicPr>
        <p:blipFill>
          <a:blip r:embed="rId2"/>
          <a:stretch>
            <a:fillRect/>
          </a:stretch>
        </p:blipFill>
        <p:spPr>
          <a:xfrm>
            <a:off x="0" y="130176"/>
            <a:ext cx="1384300" cy="1384300"/>
          </a:xfrm>
          <a:prstGeom prst="rect">
            <a:avLst/>
          </a:prstGeom>
        </p:spPr>
      </p:pic>
      <p:sp>
        <p:nvSpPr>
          <p:cNvPr id="5" name="Rectangle 4">
            <a:extLst>
              <a:ext uri="{FF2B5EF4-FFF2-40B4-BE49-F238E27FC236}">
                <a16:creationId xmlns:a16="http://schemas.microsoft.com/office/drawing/2014/main" id="{7347DD03-CB04-9E4C-92B5-B82A03CCB657}"/>
              </a:ext>
            </a:extLst>
          </p:cNvPr>
          <p:cNvSpPr/>
          <p:nvPr/>
        </p:nvSpPr>
        <p:spPr>
          <a:xfrm>
            <a:off x="1384300" y="399144"/>
            <a:ext cx="5002213" cy="646331"/>
          </a:xfrm>
          <a:prstGeom prst="rect">
            <a:avLst/>
          </a:prstGeom>
        </p:spPr>
        <p:txBody>
          <a:bodyPr wrap="square">
            <a:spAutoFit/>
          </a:bodyPr>
          <a:lstStyle/>
          <a:p>
            <a:r>
              <a:rPr lang="en-US" dirty="0">
                <a:latin typeface="+mj-lt"/>
              </a:rPr>
              <a:t>FAQ on Local Government in Washington Township and the Town of Avon </a:t>
            </a:r>
          </a:p>
        </p:txBody>
      </p:sp>
      <p:graphicFrame>
        <p:nvGraphicFramePr>
          <p:cNvPr id="6" name="Table 5">
            <a:extLst>
              <a:ext uri="{FF2B5EF4-FFF2-40B4-BE49-F238E27FC236}">
                <a16:creationId xmlns:a16="http://schemas.microsoft.com/office/drawing/2014/main" id="{6169A805-E88D-DB44-B2DA-432124C91A0E}"/>
              </a:ext>
            </a:extLst>
          </p:cNvPr>
          <p:cNvGraphicFramePr>
            <a:graphicFrameLocks noGrp="1"/>
          </p:cNvGraphicFramePr>
          <p:nvPr>
            <p:extLst>
              <p:ext uri="{D42A27DB-BD31-4B8C-83A1-F6EECF244321}">
                <p14:modId xmlns:p14="http://schemas.microsoft.com/office/powerpoint/2010/main" val="3262111413"/>
              </p:ext>
            </p:extLst>
          </p:nvPr>
        </p:nvGraphicFramePr>
        <p:xfrm>
          <a:off x="485774" y="1783444"/>
          <a:ext cx="5686426" cy="83343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What towns have annexed in to Washington Township?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Plainfield, Brownsburg and Danville have annexed in to Washington Township. Students in these areas attend Avon Schools.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
        <p:nvSpPr>
          <p:cNvPr id="10" name="Rectangle 9">
            <a:extLst>
              <a:ext uri="{FF2B5EF4-FFF2-40B4-BE49-F238E27FC236}">
                <a16:creationId xmlns:a16="http://schemas.microsoft.com/office/drawing/2014/main" id="{04E4DB2F-AED2-9F42-9523-52EEB2E81439}"/>
              </a:ext>
            </a:extLst>
          </p:cNvPr>
          <p:cNvSpPr/>
          <p:nvPr/>
        </p:nvSpPr>
        <p:spPr>
          <a:xfrm>
            <a:off x="5583238" y="8928556"/>
            <a:ext cx="1606550" cy="215444"/>
          </a:xfrm>
          <a:prstGeom prst="rect">
            <a:avLst/>
          </a:prstGeom>
        </p:spPr>
        <p:txBody>
          <a:bodyPr wrap="square">
            <a:spAutoFit/>
          </a:bodyPr>
          <a:lstStyle/>
          <a:p>
            <a:r>
              <a:rPr lang="en-US" sz="800" dirty="0">
                <a:latin typeface="+mj-lt"/>
              </a:rPr>
              <a:t>Updated on 11-14-18</a:t>
            </a:r>
          </a:p>
        </p:txBody>
      </p:sp>
      <p:graphicFrame>
        <p:nvGraphicFramePr>
          <p:cNvPr id="11" name="Table 10">
            <a:extLst>
              <a:ext uri="{FF2B5EF4-FFF2-40B4-BE49-F238E27FC236}">
                <a16:creationId xmlns:a16="http://schemas.microsoft.com/office/drawing/2014/main" id="{44CAEDBB-2BBB-0646-81A5-64A97989B410}"/>
              </a:ext>
            </a:extLst>
          </p:cNvPr>
          <p:cNvGraphicFramePr>
            <a:graphicFrameLocks noGrp="1"/>
          </p:cNvGraphicFramePr>
          <p:nvPr>
            <p:extLst>
              <p:ext uri="{D42A27DB-BD31-4B8C-83A1-F6EECF244321}">
                <p14:modId xmlns:p14="http://schemas.microsoft.com/office/powerpoint/2010/main" val="3418667648"/>
              </p:ext>
            </p:extLst>
          </p:nvPr>
        </p:nvGraphicFramePr>
        <p:xfrm>
          <a:off x="485769" y="2729365"/>
          <a:ext cx="5686426" cy="101631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t>What services are provided within these towns?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Plainfield, Brownsburg and Danville provide police and fire protection for the areas annexed as well as road maintenance. They may also provide water and sewer services and other services as determined by the Town.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graphicFrame>
        <p:nvGraphicFramePr>
          <p:cNvPr id="12" name="Table 11">
            <a:extLst>
              <a:ext uri="{FF2B5EF4-FFF2-40B4-BE49-F238E27FC236}">
                <a16:creationId xmlns:a16="http://schemas.microsoft.com/office/drawing/2014/main" id="{63412901-08D1-3E47-985A-2F7E2FBCB9CE}"/>
              </a:ext>
            </a:extLst>
          </p:cNvPr>
          <p:cNvGraphicFramePr>
            <a:graphicFrameLocks noGrp="1"/>
          </p:cNvGraphicFramePr>
          <p:nvPr>
            <p:extLst>
              <p:ext uri="{D42A27DB-BD31-4B8C-83A1-F6EECF244321}">
                <p14:modId xmlns:p14="http://schemas.microsoft.com/office/powerpoint/2010/main" val="2622659912"/>
              </p:ext>
            </p:extLst>
          </p:nvPr>
        </p:nvGraphicFramePr>
        <p:xfrm>
          <a:off x="481006" y="3853338"/>
          <a:ext cx="5686426" cy="1084898"/>
        </p:xfrm>
        <a:graphic>
          <a:graphicData uri="http://schemas.openxmlformats.org/drawingml/2006/table">
            <a:tbl>
              <a:tblPr firstRow="1" bandRow="1">
                <a:tableStyleId>{2D5ABB26-0587-4C30-8999-92F81FD0307C}</a:tableStyleId>
              </a:tblPr>
              <a:tblGrid>
                <a:gridCol w="485776">
                  <a:extLst>
                    <a:ext uri="{9D8B030D-6E8A-4147-A177-3AD203B41FA5}">
                      <a16:colId xmlns:a16="http://schemas.microsoft.com/office/drawing/2014/main" val="2791412344"/>
                    </a:ext>
                  </a:extLst>
                </a:gridCol>
                <a:gridCol w="5200650">
                  <a:extLst>
                    <a:ext uri="{9D8B030D-6E8A-4147-A177-3AD203B41FA5}">
                      <a16:colId xmlns:a16="http://schemas.microsoft.com/office/drawing/2014/main" val="3589171340"/>
                    </a:ext>
                  </a:extLst>
                </a:gridCol>
              </a:tblGrid>
              <a:tr h="376238">
                <a:tc>
                  <a:txBody>
                    <a:bodyPr/>
                    <a:lstStyle/>
                    <a:p>
                      <a:r>
                        <a:rPr lang="en-US" sz="1200"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6AFD9"/>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dirty="0"/>
                        <a:t>What are the boundaries for the Avon School District?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1609990"/>
                  </a:ext>
                </a:extLst>
              </a:tr>
              <a:tr h="376238">
                <a:tc>
                  <a:txBody>
                    <a:bodyPr/>
                    <a:lstStyle/>
                    <a:p>
                      <a:r>
                        <a:rPr lang="en-US" sz="1200"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C7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kern="1200" dirty="0">
                          <a:solidFill>
                            <a:schemeClr val="tx1"/>
                          </a:solidFill>
                          <a:effectLst/>
                          <a:latin typeface="+mn-lt"/>
                          <a:ea typeface="+mn-ea"/>
                          <a:cs typeface="+mn-cs"/>
                        </a:rPr>
                        <a:t>The boundaries for the Avon School District are same as the boundaries for Washington Township. All students within Washington Township can attend Avon Schools.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0702575"/>
                  </a:ext>
                </a:extLst>
              </a:tr>
            </a:tbl>
          </a:graphicData>
        </a:graphic>
      </p:graphicFrame>
    </p:spTree>
    <p:extLst>
      <p:ext uri="{BB962C8B-B14F-4D97-AF65-F5344CB8AC3E}">
        <p14:creationId xmlns:p14="http://schemas.microsoft.com/office/powerpoint/2010/main" val="33311741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3356</TotalTime>
  <Words>1854</Words>
  <Application>Microsoft Macintosh PowerPoint</Application>
  <PresentationFormat>On-screen Show (4:3)</PresentationFormat>
  <Paragraphs>120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Suhaka</dc:creator>
  <cp:lastModifiedBy>Craig Suhaka</cp:lastModifiedBy>
  <cp:revision>18</cp:revision>
  <dcterms:created xsi:type="dcterms:W3CDTF">2018-04-09T14:45:32Z</dcterms:created>
  <dcterms:modified xsi:type="dcterms:W3CDTF">2018-11-14T12:10:54Z</dcterms:modified>
</cp:coreProperties>
</file>